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6"/>
  </p:notesMasterIdLst>
  <p:handoutMasterIdLst>
    <p:handoutMasterId r:id="rId27"/>
  </p:handoutMasterIdLst>
  <p:sldIdLst>
    <p:sldId id="484" r:id="rId4"/>
    <p:sldId id="601" r:id="rId5"/>
    <p:sldId id="603" r:id="rId6"/>
    <p:sldId id="605" r:id="rId7"/>
    <p:sldId id="606" r:id="rId8"/>
    <p:sldId id="607" r:id="rId9"/>
    <p:sldId id="608" r:id="rId10"/>
    <p:sldId id="609" r:id="rId11"/>
    <p:sldId id="610" r:id="rId12"/>
    <p:sldId id="611" r:id="rId13"/>
    <p:sldId id="612" r:id="rId14"/>
    <p:sldId id="613" r:id="rId15"/>
    <p:sldId id="614" r:id="rId16"/>
    <p:sldId id="615" r:id="rId17"/>
    <p:sldId id="616" r:id="rId18"/>
    <p:sldId id="617" r:id="rId19"/>
    <p:sldId id="618" r:id="rId20"/>
    <p:sldId id="619" r:id="rId21"/>
    <p:sldId id="620" r:id="rId22"/>
    <p:sldId id="622" r:id="rId23"/>
    <p:sldId id="621" r:id="rId24"/>
    <p:sldId id="623" r:id="rId25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5B8"/>
    <a:srgbClr val="008ABD"/>
    <a:srgbClr val="0A9DCD"/>
    <a:srgbClr val="0C4296"/>
    <a:srgbClr val="F3F5F2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70" autoAdjust="0"/>
    <p:restoredTop sz="96846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153" y="66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178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0.xml"/><Relationship Id="rId4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2.xml"/><Relationship Id="rId4" Type="http://schemas.openxmlformats.org/officeDocument/2006/relationships/image" Target="../media/image9.wmf"/><Relationship Id="rId3" Type="http://schemas.openxmlformats.org/officeDocument/2006/relationships/oleObject" Target="../embeddings/oleObject4.bin"/><Relationship Id="rId2" Type="http://schemas.openxmlformats.org/officeDocument/2006/relationships/tags" Target="../tags/tag151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4.xml"/><Relationship Id="rId3" Type="http://schemas.openxmlformats.org/officeDocument/2006/relationships/image" Target="../media/image10.png"/><Relationship Id="rId2" Type="http://schemas.openxmlformats.org/officeDocument/2006/relationships/tags" Target="../tags/tag153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.bin"/><Relationship Id="rId8" Type="http://schemas.openxmlformats.org/officeDocument/2006/relationships/tags" Target="../tags/tag159.xml"/><Relationship Id="rId7" Type="http://schemas.openxmlformats.org/officeDocument/2006/relationships/image" Target="../media/image12.wmf"/><Relationship Id="rId6" Type="http://schemas.openxmlformats.org/officeDocument/2006/relationships/oleObject" Target="../embeddings/oleObject6.bin"/><Relationship Id="rId5" Type="http://schemas.openxmlformats.org/officeDocument/2006/relationships/tags" Target="../tags/tag158.xml"/><Relationship Id="rId4" Type="http://schemas.openxmlformats.org/officeDocument/2006/relationships/image" Target="../media/image11.wmf"/><Relationship Id="rId3" Type="http://schemas.openxmlformats.org/officeDocument/2006/relationships/oleObject" Target="../embeddings/oleObject5.bin"/><Relationship Id="rId2" Type="http://schemas.openxmlformats.org/officeDocument/2006/relationships/tags" Target="../tags/tag157.xml"/><Relationship Id="rId16" Type="http://schemas.openxmlformats.org/officeDocument/2006/relationships/vmlDrawing" Target="../drawings/vmlDrawing5.v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161.xml"/><Relationship Id="rId13" Type="http://schemas.openxmlformats.org/officeDocument/2006/relationships/image" Target="../media/image14.wmf"/><Relationship Id="rId12" Type="http://schemas.openxmlformats.org/officeDocument/2006/relationships/oleObject" Target="../embeddings/oleObject8.bin"/><Relationship Id="rId11" Type="http://schemas.openxmlformats.org/officeDocument/2006/relationships/tags" Target="../tags/tag160.xml"/><Relationship Id="rId10" Type="http://schemas.openxmlformats.org/officeDocument/2006/relationships/image" Target="../media/image13.wmf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3.xml"/><Relationship Id="rId4" Type="http://schemas.openxmlformats.org/officeDocument/2006/relationships/image" Target="../media/image15.png"/><Relationship Id="rId3" Type="http://schemas.openxmlformats.org/officeDocument/2006/relationships/oleObject" Target="../embeddings/oleObject9.bin"/><Relationship Id="rId2" Type="http://schemas.openxmlformats.org/officeDocument/2006/relationships/tags" Target="../tags/tag162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5.xml"/><Relationship Id="rId4" Type="http://schemas.openxmlformats.org/officeDocument/2006/relationships/image" Target="../media/image16.wmf"/><Relationship Id="rId3" Type="http://schemas.openxmlformats.org/officeDocument/2006/relationships/oleObject" Target="../embeddings/oleObject10.bin"/><Relationship Id="rId2" Type="http://schemas.openxmlformats.org/officeDocument/2006/relationships/tags" Target="../tags/tag164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7.xml"/><Relationship Id="rId3" Type="http://schemas.openxmlformats.org/officeDocument/2006/relationships/image" Target="../media/image17.png"/><Relationship Id="rId2" Type="http://schemas.openxmlformats.org/officeDocument/2006/relationships/tags" Target="../tags/tag166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image" Target="../media/image19.wmf"/><Relationship Id="rId7" Type="http://schemas.openxmlformats.org/officeDocument/2006/relationships/oleObject" Target="../embeddings/oleObject12.bin"/><Relationship Id="rId6" Type="http://schemas.openxmlformats.org/officeDocument/2006/relationships/tags" Target="../tags/tag170.x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1.bin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5" Type="http://schemas.openxmlformats.org/officeDocument/2006/relationships/vmlDrawing" Target="../drawings/vmlDrawing8.v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172.xml"/><Relationship Id="rId12" Type="http://schemas.openxmlformats.org/officeDocument/2006/relationships/image" Target="../media/image17.png"/><Relationship Id="rId11" Type="http://schemas.openxmlformats.org/officeDocument/2006/relationships/image" Target="../media/image20.wmf"/><Relationship Id="rId10" Type="http://schemas.openxmlformats.org/officeDocument/2006/relationships/oleObject" Target="../embeddings/oleObject13.bin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5.xml"/><Relationship Id="rId2" Type="http://schemas.openxmlformats.org/officeDocument/2006/relationships/image" Target="../media/image21.png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7.xml"/><Relationship Id="rId1" Type="http://schemas.openxmlformats.org/officeDocument/2006/relationships/tags" Target="../tags/tag176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0.xml"/><Relationship Id="rId3" Type="http://schemas.openxmlformats.org/officeDocument/2006/relationships/image" Target="../media/image5.png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4.xml"/><Relationship Id="rId4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2" Type="http://schemas.openxmlformats.org/officeDocument/2006/relationships/tags" Target="../tags/tag143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6.xml"/><Relationship Id="rId4" Type="http://schemas.openxmlformats.org/officeDocument/2006/relationships/image" Target="../media/image7.wmf"/><Relationship Id="rId3" Type="http://schemas.openxmlformats.org/officeDocument/2006/relationships/oleObject" Target="../embeddings/oleObject2.bin"/><Relationship Id="rId2" Type="http://schemas.openxmlformats.org/officeDocument/2006/relationships/tags" Target="../tags/tag14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948" y="6280004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模块五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简易变压器的制作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71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单元3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变压器的基本结构和原理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50111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变压器空载运行时，当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不同时，变压器可将某一交流电压转换成同一频率的另一数值的交流电压。这就是变压器的电压变换作用。当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时，变压器起降压作用，电压下降，称为降压变压器。反之，若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＜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＜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时，电压上升，变压器起升压作用，称为升压变压器。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必须指出，变压器的原绕组和副绕组之间，在电路上并不相互连接，其电能自原绕组输入，通过电磁感应的形式传递到副绕组上输出。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2" y="1392555"/>
            <a:ext cx="8207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变压器的负载运行状态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空载运行时主磁通是由原绕组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中通入励磁电流</a:t>
            </a:r>
            <a:r>
              <a:rPr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产生的。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在负载运行时，原绕组和副绕组中分别有电流</a:t>
            </a:r>
            <a:r>
              <a:rPr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通过，变压器在空载和负载时主磁通不变，故，各磁动势有下列关系式（变压器的磁动势平衡方程 ）：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Object 16"/>
          <p:cNvGraphicFramePr>
            <a:graphicFrameLocks noChangeAspect="1"/>
          </p:cNvGraphicFramePr>
          <p:nvPr/>
        </p:nvGraphicFramePr>
        <p:xfrm>
          <a:off x="2695575" y="4579303"/>
          <a:ext cx="4038600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3" imgW="2413000" imgH="482600" progId="Equation.3">
                  <p:embed/>
                </p:oleObj>
              </mc:Choice>
              <mc:Fallback>
                <p:oleObj name="公式" r:id="rId3" imgW="2413000" imgH="482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5575" y="4579303"/>
                        <a:ext cx="4038600" cy="808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423035"/>
            <a:ext cx="8207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变压器的负载运行状态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变压器的磁动势平衡方程用有效值形式表示为 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上式表明：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变压器负载运行时的电流变换作用，即原、副绕组的电流有效值之比近似等于变压器原、副绕组匝数比的倒数。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Object 17"/>
          <p:cNvGraphicFramePr/>
          <p:nvPr/>
        </p:nvGraphicFramePr>
        <p:xfrm>
          <a:off x="3172806" y="2626082"/>
          <a:ext cx="2636323" cy="95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3" imgW="901065" imgH="444500" progId="Equation.3">
                  <p:embed/>
                </p:oleObj>
              </mc:Choice>
              <mc:Fallback>
                <p:oleObj name="公式" r:id="rId3" imgW="901065" imgH="444500" progId="Equation.3">
                  <p:embed/>
                  <p:pic>
                    <p:nvPicPr>
                      <p:cNvPr id="0" name="Object 1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2806" y="2626082"/>
                        <a:ext cx="2636323" cy="95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6087" y="1353846"/>
            <a:ext cx="8207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变压器的负载运行状态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变压器负载运行时原绕组电流是由副绕组电流的大小来决定的，当副绕组电流随着负载变化而增大时，原绕组的电流必然成正比例增大。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70" y="3295015"/>
            <a:ext cx="8161020" cy="317754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610659" y="2351314"/>
            <a:ext cx="8353961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 有一台降压变压器，原边电压为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220V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，原绕组匝数为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1760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匝，若从副边输出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12V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电压，问：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  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副绕组匝数为多少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?  (2)  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若副绕组电流为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1A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，原绕组电流为多少？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95980" y="1638935"/>
            <a:ext cx="835396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【解】 （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）∵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lang="en-US" altLang="zh-CN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/>
          <p:nvPr/>
        </p:nvGraphicFramePr>
        <p:xfrm>
          <a:off x="3475665" y="1432935"/>
          <a:ext cx="1376253" cy="935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3" imgW="635000" imgH="444500" progId="Equation.3">
                  <p:embed/>
                </p:oleObj>
              </mc:Choice>
              <mc:Fallback>
                <p:oleObj name="公式" r:id="rId3" imgW="635000" imgH="444500" progId="Equation.3">
                  <p:embed/>
                  <p:pic>
                    <p:nvPicPr>
                      <p:cNvPr id="0" name="图片 1128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5665" y="1432935"/>
                        <a:ext cx="1376253" cy="935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2565450" y="2444750"/>
            <a:ext cx="8355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</a:t>
            </a:r>
            <a:r>
              <a:rPr lang="zh-CN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zh-CN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对象 7"/>
          <p:cNvGraphicFramePr/>
          <p:nvPr/>
        </p:nvGraphicFramePr>
        <p:xfrm>
          <a:off x="3228975" y="2444750"/>
          <a:ext cx="4160870" cy="783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公式" r:id="rId6" imgW="51816000" imgH="10668000" progId="Equation.3">
                  <p:embed/>
                </p:oleObj>
              </mc:Choice>
              <mc:Fallback>
                <p:oleObj name="公式" r:id="rId6" imgW="51816000" imgH="10668000" progId="Equation.3">
                  <p:embed/>
                  <p:pic>
                    <p:nvPicPr>
                      <p:cNvPr id="0" name="图片 11285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8975" y="2444750"/>
                        <a:ext cx="4160870" cy="7836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1914019" y="3244334"/>
            <a:ext cx="154114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）∵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/>
          <p:nvPr/>
        </p:nvGraphicFramePr>
        <p:xfrm>
          <a:off x="3543533" y="3319879"/>
          <a:ext cx="1662949" cy="897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公式" r:id="rId9" imgW="584200" imgH="444500" progId="Equation.3">
                  <p:embed/>
                </p:oleObj>
              </mc:Choice>
              <mc:Fallback>
                <p:oleObj name="公式" r:id="rId9" imgW="584200" imgH="444500" progId="Equation.3">
                  <p:embed/>
                  <p:pic>
                    <p:nvPicPr>
                      <p:cNvPr id="0" name="图片 11286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533" y="3319879"/>
                        <a:ext cx="1662949" cy="8975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/>
          <p:cNvSpPr/>
          <p:nvPr>
            <p:custDataLst>
              <p:tags r:id="rId11"/>
            </p:custDataLst>
          </p:nvPr>
        </p:nvSpPr>
        <p:spPr>
          <a:xfrm>
            <a:off x="2811190" y="4366856"/>
            <a:ext cx="8355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</a:t>
            </a:r>
            <a:r>
              <a:rPr lang="zh-CN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zh-CN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1" name="对象 20"/>
          <p:cNvGraphicFramePr/>
          <p:nvPr/>
        </p:nvGraphicFramePr>
        <p:xfrm>
          <a:off x="3141663" y="4441825"/>
          <a:ext cx="3643312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公式" r:id="rId12" imgW="49682400" imgH="10668000" progId="Equation.3">
                  <p:embed/>
                </p:oleObj>
              </mc:Choice>
              <mc:Fallback>
                <p:oleObj name="公式" r:id="rId12" imgW="49682400" imgH="10668000" progId="Equation.3">
                  <p:embed/>
                  <p:pic>
                    <p:nvPicPr>
                      <p:cNvPr id="0" name="图片 11287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663" y="4441825"/>
                        <a:ext cx="3643312" cy="903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12" name="文本框 11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5" name="文本框 1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0" name="直接连接符 19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4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387463"/>
            <a:ext cx="845215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变压器的阻抗变换作用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变压器不仅能起变换电压和变换电流的作用，还具有变换负载阻抗的作用。在电子设备中，为了获得较大的功率输出，常采用变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器来获得所需要的等效阻抗，以实现电路的阻抗匹配。 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Object 14"/>
          <p:cNvGraphicFramePr/>
          <p:nvPr/>
        </p:nvGraphicFramePr>
        <p:xfrm>
          <a:off x="1754155" y="3153747"/>
          <a:ext cx="6169058" cy="3086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位图图像" r:id="rId3" imgW="4648200" imgH="1714500" progId="Paint.Picture">
                  <p:embed/>
                </p:oleObj>
              </mc:Choice>
              <mc:Fallback>
                <p:oleObj name="位图图像" r:id="rId3" imgW="4648200" imgH="1714500" progId="Paint.Picture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4155" y="3153747"/>
                        <a:ext cx="6169058" cy="30866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628775"/>
            <a:ext cx="8207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变压器的阻抗变换作用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根据等效原理：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接在变压器副边的阻抗对电源而言，相当于接上等效阻抗为的负载，这就是变压器阻抗变换的作用。我们可以采用不同的匝数比，把负载阻抗变换成所需要的、比较合适的数值。故，这种阻抗变换的过程又称为变压器的阻抗匹配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Object 16"/>
          <p:cNvGraphicFramePr/>
          <p:nvPr/>
        </p:nvGraphicFramePr>
        <p:xfrm>
          <a:off x="3492500" y="2202024"/>
          <a:ext cx="3150896" cy="650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3" imgW="1714500" imgH="228600" progId="Equation.3">
                  <p:embed/>
                </p:oleObj>
              </mc:Choice>
              <mc:Fallback>
                <p:oleObj name="公式" r:id="rId3" imgW="1714500" imgH="228600" progId="Equation.3">
                  <p:embed/>
                  <p:pic>
                    <p:nvPicPr>
                      <p:cNvPr id="0" name="Object 1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2202024"/>
                        <a:ext cx="3150896" cy="650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356235" y="1408430"/>
            <a:ext cx="5055235" cy="4399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】在图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5.3.6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中，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交流信号源的电动势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伏，内阻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欧姆，负载电阻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欧姆．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=500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匝，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匝。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514350" indent="-514350">
              <a:buAutoNum type="arabicParenBoth"/>
            </a:pP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试求负载电阻折合到原边的等效电阻；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(2) 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求输送到负载电阻的功率；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(3)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若不经过变压器，将负载直接与信号源连接时，求输送到负载上的功率。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655" y="2658110"/>
            <a:ext cx="2926080" cy="233172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256020" y="5227320"/>
            <a:ext cx="2261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图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5.3.6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425450" y="1434301"/>
            <a:ext cx="42824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</a:t>
            </a:r>
            <a:r>
              <a:rPr lang="zh-CN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(1) </a:t>
            </a:r>
            <a:r>
              <a:rPr lang="zh-CN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等效电阻为：</a:t>
            </a:r>
            <a:endParaRPr lang="zh-CN" altLang="zh-CN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444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/>
          <p:nvPr/>
        </p:nvGraphicFramePr>
        <p:xfrm>
          <a:off x="1870891" y="1957521"/>
          <a:ext cx="4847150" cy="711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4" imgW="2259330" imgH="444500" progId="Equation.3">
                  <p:embed/>
                </p:oleObj>
              </mc:Choice>
              <mc:Fallback>
                <p:oleObj name="公式" r:id="rId4" imgW="2259330" imgH="444500" progId="Equation.3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891" y="1957521"/>
                        <a:ext cx="4847150" cy="7110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1466880" y="2703158"/>
            <a:ext cx="464439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）输送到负载的功率为：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/>
          <p:nvPr/>
        </p:nvGraphicFramePr>
        <p:xfrm>
          <a:off x="1124001" y="3452813"/>
          <a:ext cx="6351794" cy="988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公式" r:id="rId7" imgW="82296000" imgH="10668000" progId="Equation.3">
                  <p:embed/>
                </p:oleObj>
              </mc:Choice>
              <mc:Fallback>
                <p:oleObj name="公式" r:id="rId7" imgW="82296000" imgH="106680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4001" y="3452813"/>
                        <a:ext cx="6351794" cy="9885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19"/>
          <p:cNvSpPr/>
          <p:nvPr>
            <p:custDataLst>
              <p:tags r:id="rId9"/>
            </p:custDataLst>
          </p:nvPr>
        </p:nvSpPr>
        <p:spPr>
          <a:xfrm>
            <a:off x="1242750" y="4668753"/>
            <a:ext cx="571119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）当负载直接接到信号源上时：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2" name="对象 21"/>
          <p:cNvGraphicFramePr/>
          <p:nvPr/>
        </p:nvGraphicFramePr>
        <p:xfrm>
          <a:off x="1042820" y="5299075"/>
          <a:ext cx="6486134" cy="870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公式" r:id="rId10" imgW="74980800" imgH="10668000" progId="Equation.3">
                  <p:embed/>
                </p:oleObj>
              </mc:Choice>
              <mc:Fallback>
                <p:oleObj name="公式" r:id="rId10" imgW="74980800" imgH="1066800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820" y="5299075"/>
                        <a:ext cx="6486134" cy="8702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7" name="直接连接符 16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8300" y="1314450"/>
            <a:ext cx="2273935" cy="199771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 txBox="1"/>
          <p:nvPr>
            <p:custDataLst>
              <p:tags r:id="rId2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模块五   简易变压器的制作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97362" y="2704855"/>
            <a:ext cx="8056302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交流铁芯线圈的主磁通与各量的关系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变压器的结构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变压器的工作原理及作用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变压器绕组同名端。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12850" y="1905000"/>
            <a:ext cx="26269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52270" y="1875155"/>
            <a:ext cx="22066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anose="020B0400000000000000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anose="020B0400000000000000" pitchFamily="3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877888" y="1544637"/>
            <a:ext cx="7366952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课堂小结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变压器的类型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变压器的基本结构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变压器的工作原理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课后作业</a:t>
                  </a:r>
                  <a:endParaRPr lang="zh-CN" altLang="en-US" sz="2000" b="1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9483" y="2030379"/>
            <a:ext cx="2961303" cy="289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课堂导入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278765"/>
            <a:ext cx="9046210" cy="732155"/>
            <a:chOff x="164" y="43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43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074420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>
            <p:custDataLst>
              <p:tags r:id="rId3"/>
            </p:custDataLst>
          </p:nvPr>
        </p:nvSpPr>
        <p:spPr>
          <a:xfrm>
            <a:off x="774115" y="1763414"/>
            <a:ext cx="78613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朱英浩：中国变压器自主创新的时代先锋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朱英浩，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1929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年出生于上海市，原籍浙江宁波，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1952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年毕业于上海交通大学，曾任沈阳变压器有限责任公司、沈阳变压器研究所总工程师。他长期从事变压器、互感器新技术、新产品的研制与开发。曾获国家科技进步奖一等奖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项，二等奖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项，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1995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年当选中国工程院院士。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曾经，许多国内用户总是愿意选择国外的变压器，但朱英浩却用自己的行动与实力，向他们证明了，中国的技术，也一样有保证，而且还能做到更好。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1978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年前后，国家要发展两条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万伏电压线路，一是湖北至凤凰山，二是锦州到辽阳。由于其引进法国阿尔卑斯通的技术与东北已有的程式不符，朱英浩等科研人员一咬牙，当即决定自主研发。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半年里，朱英浩几乎每日往返于沈阳和锦州。那个时候，吃饭仍需使用粮票，也不会提供住宿安排，可朱英浩从不在乎这些。只有成功，才是他最为关切也最期盼的事。值得骄傲的是，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万伏的电压项目，朱英浩完成了。而国产变压器的设计和性能，也因此被认可。在时代的更迭中，朱英浩不断拼搏奋斗，为研究变压器，倾其一生。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2720" y="153670"/>
            <a:ext cx="8977630" cy="732155"/>
            <a:chOff x="272" y="242"/>
            <a:chExt cx="14138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272" y="24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3306445" y="134937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zh-CN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变压器</a:t>
            </a:r>
            <a:r>
              <a:rPr lang="zh-CN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是根据电磁感应原理制成的一种静止的电气设备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它可以改变交变电压、电流、阻抗。变压器有多种功能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eaLnBrk="1" hangingPunct="1"/>
            <a:r>
              <a:rPr lang="zh-CN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在输电、配电的电力系统中，为了提高传输电能的效率、常常应用变压器把交流发电机产生的电压升高，实现远距离高压输电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24915"/>
            <a:ext cx="8328660" cy="506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一、变压器的类型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根据用途分类有：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用于远距离输电、配电的电力变压器，用于机床局部照明和控制用的控制变压器，用于电子设备和仪表供电的电源变压器，用于传输信息的耦合变压器等；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根据变压器输入端电源相数分有：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单相变压器和三相变压器两类；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根据变压器电压升降分有：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升压变压器和降压变压器两类。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7960" y="92710"/>
            <a:ext cx="8962390" cy="732155"/>
            <a:chOff x="296" y="146"/>
            <a:chExt cx="14114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296" y="146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25539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二、变压器的基本结构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1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endParaRPr lang="zh-CN" altLang="en-US" sz="16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16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变压器结构示意图               变压器图形符号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rcRect l="2071" r="1443"/>
          <a:stretch>
            <a:fillRect/>
          </a:stretch>
        </p:blipFill>
        <p:spPr>
          <a:xfrm>
            <a:off x="283210" y="2025015"/>
            <a:ext cx="8577580" cy="24231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5473" y="1407795"/>
            <a:ext cx="779526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二、变压器的基本结构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基本结构：铁芯和绕组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铁芯是用铁磁材料做成的，它是变压器磁路的主体部分，用来增加线圈中的磁感应强度</a:t>
            </a:r>
            <a:r>
              <a:rPr lang="en-US" altLang="zh-CN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，从而增大线圈的电感量。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绕组：绕在铁芯上的线圈。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5930" y="1341717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三、变压器的工作原理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变压器的空载运行状态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变压器的原绕组接交流电源上，副绕组不接负载（副边开路）的情况称变压器的空载运行状态。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105002" y="3658609"/>
          <a:ext cx="6602084" cy="2581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4895850" imgH="1914525" progId="Paint.Picture">
                  <p:embed/>
                </p:oleObj>
              </mc:Choice>
              <mc:Fallback>
                <p:oleObj name="BMP 图像" r:id="rId3" imgW="4895850" imgH="191452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5002" y="3658609"/>
                        <a:ext cx="6602084" cy="25817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9733" y="135445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变压器的空载运行状态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原、副绕组的电压之比为：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式中：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为变压器的变比。可见，变压器的原、副绕组上的电压比就是变压器原、副绕组的匝数比，即变比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Object 15"/>
          <p:cNvGraphicFramePr/>
          <p:nvPr/>
        </p:nvGraphicFramePr>
        <p:xfrm>
          <a:off x="2874660" y="2924175"/>
          <a:ext cx="3511852" cy="1181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3" imgW="1320165" imgH="444500" progId="Equation.3">
                  <p:embed/>
                </p:oleObj>
              </mc:Choice>
              <mc:Fallback>
                <p:oleObj name="公式" r:id="rId3" imgW="1320165" imgH="444500" progId="Equation.3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660" y="2924175"/>
                        <a:ext cx="3511852" cy="1181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变压器的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基本结构和原理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2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77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8.xml><?xml version="1.0" encoding="utf-8"?>
<p:tagLst xmlns:p="http://schemas.openxmlformats.org/presentationml/2006/main">
  <p:tag name="KSO_WPP_MARK_KEY" val="b047a6f6-948f-48f5-9a12-ee0d6eda6c5f"/>
  <p:tag name="COMMONDATA" val="eyJoZGlkIjoiM2M3ZGI1OGFkNTM1NzY0NmRlNTgwYzBlNzlhYWJmYjc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2931</Words>
  <Application>WPS 演示</Application>
  <PresentationFormat>全屏显示(4:3)</PresentationFormat>
  <Paragraphs>341</Paragraphs>
  <Slides>22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13</vt:i4>
      </vt:variant>
      <vt:variant>
        <vt:lpstr>幻灯片标题</vt:lpstr>
      </vt:variant>
      <vt:variant>
        <vt:i4>22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Paint.Picture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1249</cp:revision>
  <dcterms:created xsi:type="dcterms:W3CDTF">2015-12-14T01:43:00Z</dcterms:created>
  <dcterms:modified xsi:type="dcterms:W3CDTF">2025-09-03T06:19:27Z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9135FC29D88A4B68B5D358FF9FC610DB_13</vt:lpwstr>
  </property>
  <property fmtid="{D5CDD505-2E9C-101B-9397-08002B2CF9AE}" pid="3" name="KSOProductBuildVer">
    <vt:lpwstr>2052-12.1.0.22529</vt:lpwstr>
  </property>
</Properties>
</file>